
<file path=[Content_Types].xml><?xml version="1.0" encoding="utf-8"?>
<Types xmlns="http://schemas.openxmlformats.org/package/2006/content-types">
  <Default Extension="png" ContentType="image/png"/>
  <Default Extension="bmp" ContentType="image/bmp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75" r:id="rId4"/>
    <p:sldId id="258" r:id="rId5"/>
    <p:sldId id="268" r:id="rId6"/>
    <p:sldId id="259" r:id="rId7"/>
    <p:sldId id="267" r:id="rId8"/>
    <p:sldId id="270" r:id="rId9"/>
    <p:sldId id="271" r:id="rId10"/>
    <p:sldId id="276" r:id="rId11"/>
    <p:sldId id="260" r:id="rId12"/>
    <p:sldId id="274" r:id="rId13"/>
    <p:sldId id="273" r:id="rId14"/>
    <p:sldId id="272" r:id="rId15"/>
    <p:sldId id="263" r:id="rId16"/>
    <p:sldId id="261" r:id="rId17"/>
    <p:sldId id="269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ia Pennati" initials="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1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0" autoAdjust="0"/>
    <p:restoredTop sz="68574" autoAdjust="0"/>
  </p:normalViewPr>
  <p:slideViewPr>
    <p:cSldViewPr snapToGrid="0">
      <p:cViewPr varScale="1">
        <p:scale>
          <a:sx n="45" d="100"/>
          <a:sy n="45" d="100"/>
        </p:scale>
        <p:origin x="151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rancesco\Desktop\Progetto%201\Cartel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rancesco\Desktop\Progetto%201\Cartel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MYDCT2  vs  N^3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5.8214707444477105E-2"/>
          <c:y val="0.15683739122420895"/>
          <c:w val="0.93831515657792286"/>
          <c:h val="0.67919642982663042"/>
        </c:manualLayout>
      </c:layout>
      <c:lineChart>
        <c:grouping val="standard"/>
        <c:varyColors val="0"/>
        <c:ser>
          <c:idx val="0"/>
          <c:order val="0"/>
          <c:tx>
            <c:strRef>
              <c:f>Foglio2!$AD$35</c:f>
              <c:strCache>
                <c:ptCount val="1"/>
                <c:pt idx="0">
                  <c:v>n^3</c:v>
                </c:pt>
              </c:strCache>
            </c:strRef>
          </c:tx>
          <c:spPr>
            <a:ln w="22225" cap="rnd">
              <a:solidFill>
                <a:srgbClr val="FFC00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FFC000"/>
              </a:solidFill>
              <a:ln w="9525">
                <a:solidFill>
                  <a:srgbClr val="FFC000"/>
                </a:solidFill>
                <a:round/>
              </a:ln>
              <a:effectLst/>
            </c:spPr>
          </c:marker>
          <c:cat>
            <c:numRef>
              <c:f>Foglio2!$I$17:$I$24</c:f>
              <c:numCache>
                <c:formatCode>General</c:formatCode>
                <c:ptCount val="8"/>
                <c:pt idx="0">
                  <c:v>10</c:v>
                </c:pt>
                <c:pt idx="1">
                  <c:v>25</c:v>
                </c:pt>
                <c:pt idx="2">
                  <c:v>50</c:v>
                </c:pt>
                <c:pt idx="3">
                  <c:v>100</c:v>
                </c:pt>
                <c:pt idx="4">
                  <c:v>250</c:v>
                </c:pt>
                <c:pt idx="5">
                  <c:v>500</c:v>
                </c:pt>
                <c:pt idx="6">
                  <c:v>750</c:v>
                </c:pt>
                <c:pt idx="7">
                  <c:v>1000</c:v>
                </c:pt>
              </c:numCache>
            </c:numRef>
          </c:cat>
          <c:val>
            <c:numRef>
              <c:f>Foglio2!$J$31:$J$38</c:f>
              <c:numCache>
                <c:formatCode>General</c:formatCode>
                <c:ptCount val="8"/>
                <c:pt idx="0">
                  <c:v>1000</c:v>
                </c:pt>
                <c:pt idx="1">
                  <c:v>15625</c:v>
                </c:pt>
                <c:pt idx="2">
                  <c:v>125000</c:v>
                </c:pt>
                <c:pt idx="3">
                  <c:v>1000000</c:v>
                </c:pt>
                <c:pt idx="4">
                  <c:v>15625000</c:v>
                </c:pt>
                <c:pt idx="5">
                  <c:v>125000000</c:v>
                </c:pt>
                <c:pt idx="6">
                  <c:v>421875000</c:v>
                </c:pt>
                <c:pt idx="7">
                  <c:v>1000000000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69-451B-9D33-50A752282F15}"/>
            </c:ext>
          </c:extLst>
        </c:ser>
        <c:ser>
          <c:idx val="1"/>
          <c:order val="1"/>
          <c:tx>
            <c:strRef>
              <c:f>Foglio2!$L$30</c:f>
              <c:strCache>
                <c:ptCount val="1"/>
                <c:pt idx="0">
                  <c:v>MyDCT2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5"/>
              </a:solidFill>
              <a:ln w="9525">
                <a:solidFill>
                  <a:schemeClr val="accent5"/>
                </a:solidFill>
                <a:round/>
              </a:ln>
              <a:effectLst/>
            </c:spPr>
          </c:marker>
          <c:cat>
            <c:numRef>
              <c:f>Foglio2!$I$17:$I$24</c:f>
              <c:numCache>
                <c:formatCode>General</c:formatCode>
                <c:ptCount val="8"/>
                <c:pt idx="0">
                  <c:v>10</c:v>
                </c:pt>
                <c:pt idx="1">
                  <c:v>25</c:v>
                </c:pt>
                <c:pt idx="2">
                  <c:v>50</c:v>
                </c:pt>
                <c:pt idx="3">
                  <c:v>100</c:v>
                </c:pt>
                <c:pt idx="4">
                  <c:v>250</c:v>
                </c:pt>
                <c:pt idx="5">
                  <c:v>500</c:v>
                </c:pt>
                <c:pt idx="6">
                  <c:v>750</c:v>
                </c:pt>
                <c:pt idx="7">
                  <c:v>1000</c:v>
                </c:pt>
              </c:numCache>
            </c:numRef>
          </c:cat>
          <c:val>
            <c:numRef>
              <c:f>Foglio2!$L$31:$L$38</c:f>
              <c:numCache>
                <c:formatCode>General</c:formatCode>
                <c:ptCount val="8"/>
                <c:pt idx="0">
                  <c:v>1000</c:v>
                </c:pt>
                <c:pt idx="1">
                  <c:v>13809.190950739148</c:v>
                </c:pt>
                <c:pt idx="2">
                  <c:v>109529.68403154962</c:v>
                </c:pt>
                <c:pt idx="3">
                  <c:v>855006.42327492556</c:v>
                </c:pt>
                <c:pt idx="4">
                  <c:v>14383290.983800123</c:v>
                </c:pt>
                <c:pt idx="5">
                  <c:v>141993803.42889529</c:v>
                </c:pt>
                <c:pt idx="6">
                  <c:v>632958295.94294631</c:v>
                </c:pt>
                <c:pt idx="7">
                  <c:v>1454210645.63359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69-451B-9D33-50A752282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648656"/>
        <c:axId val="276649312"/>
      </c:lineChart>
      <c:catAx>
        <c:axId val="276648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76649312"/>
        <c:crosses val="autoZero"/>
        <c:auto val="1"/>
        <c:lblAlgn val="ctr"/>
        <c:lblOffset val="100"/>
        <c:noMultiLvlLbl val="0"/>
      </c:catAx>
      <c:valAx>
        <c:axId val="276649312"/>
        <c:scaling>
          <c:logBase val="10"/>
          <c:orientation val="minMax"/>
          <c:max val="15000000000"/>
          <c:min val="100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Log(Tempo vs N^3)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27664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64262612102272"/>
          <c:y val="0.53725485908155812"/>
          <c:w val="0.15992182706041902"/>
          <c:h val="0.13390586901137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Scipy-DCT2  vs  N^2 log 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5.8214707444477105E-2"/>
          <c:y val="0.15683739122420895"/>
          <c:w val="0.93831515657792286"/>
          <c:h val="0.67919642982663042"/>
        </c:manualLayout>
      </c:layout>
      <c:lineChart>
        <c:grouping val="standard"/>
        <c:varyColors val="0"/>
        <c:ser>
          <c:idx val="0"/>
          <c:order val="0"/>
          <c:tx>
            <c:strRef>
              <c:f>Foglio2!$K$16</c:f>
              <c:strCache>
                <c:ptCount val="1"/>
                <c:pt idx="0">
                  <c:v>n^2 log n</c:v>
                </c:pt>
              </c:strCache>
            </c:strRef>
          </c:tx>
          <c:spPr>
            <a:ln w="22225" cap="rnd">
              <a:solidFill>
                <a:srgbClr val="FFC00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FFC000"/>
              </a:solidFill>
              <a:ln w="9525">
                <a:solidFill>
                  <a:srgbClr val="FFC000"/>
                </a:solidFill>
                <a:round/>
              </a:ln>
              <a:effectLst/>
            </c:spPr>
          </c:marker>
          <c:cat>
            <c:numRef>
              <c:f>Foglio2!$I$17:$I$24</c:f>
              <c:numCache>
                <c:formatCode>General</c:formatCode>
                <c:ptCount val="8"/>
                <c:pt idx="0">
                  <c:v>10</c:v>
                </c:pt>
                <c:pt idx="1">
                  <c:v>25</c:v>
                </c:pt>
                <c:pt idx="2">
                  <c:v>50</c:v>
                </c:pt>
                <c:pt idx="3">
                  <c:v>100</c:v>
                </c:pt>
                <c:pt idx="4">
                  <c:v>250</c:v>
                </c:pt>
                <c:pt idx="5">
                  <c:v>500</c:v>
                </c:pt>
                <c:pt idx="6">
                  <c:v>750</c:v>
                </c:pt>
                <c:pt idx="7">
                  <c:v>1000</c:v>
                </c:pt>
              </c:numCache>
            </c:numRef>
          </c:cat>
          <c:val>
            <c:numRef>
              <c:f>Foglio2!$R$31:$R$38</c:f>
              <c:numCache>
                <c:formatCode>General</c:formatCode>
                <c:ptCount val="8"/>
                <c:pt idx="0">
                  <c:v>100</c:v>
                </c:pt>
                <c:pt idx="1">
                  <c:v>873.7125054200236</c:v>
                </c:pt>
                <c:pt idx="2">
                  <c:v>4247.4250108400465</c:v>
                </c:pt>
                <c:pt idx="3">
                  <c:v>20000</c:v>
                </c:pt>
                <c:pt idx="4">
                  <c:v>149871.25054200235</c:v>
                </c:pt>
                <c:pt idx="5">
                  <c:v>674742.50108400465</c:v>
                </c:pt>
                <c:pt idx="6">
                  <c:v>1617221.9606578313</c:v>
                </c:pt>
                <c:pt idx="7">
                  <c:v>3000000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7D-4B40-82E8-9538DABA5A99}"/>
            </c:ext>
          </c:extLst>
        </c:ser>
        <c:ser>
          <c:idx val="1"/>
          <c:order val="1"/>
          <c:tx>
            <c:strRef>
              <c:f>Foglio2!$W$30</c:f>
              <c:strCache>
                <c:ptCount val="1"/>
                <c:pt idx="0">
                  <c:v>Scipy-DCT2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5"/>
              </a:solidFill>
              <a:ln w="9525">
                <a:solidFill>
                  <a:schemeClr val="accent5"/>
                </a:solidFill>
                <a:round/>
              </a:ln>
              <a:effectLst/>
            </c:spPr>
          </c:marker>
          <c:cat>
            <c:numRef>
              <c:f>Foglio2!$I$17:$I$24</c:f>
              <c:numCache>
                <c:formatCode>General</c:formatCode>
                <c:ptCount val="8"/>
                <c:pt idx="0">
                  <c:v>10</c:v>
                </c:pt>
                <c:pt idx="1">
                  <c:v>25</c:v>
                </c:pt>
                <c:pt idx="2">
                  <c:v>50</c:v>
                </c:pt>
                <c:pt idx="3">
                  <c:v>100</c:v>
                </c:pt>
                <c:pt idx="4">
                  <c:v>250</c:v>
                </c:pt>
                <c:pt idx="5">
                  <c:v>500</c:v>
                </c:pt>
                <c:pt idx="6">
                  <c:v>750</c:v>
                </c:pt>
                <c:pt idx="7">
                  <c:v>1000</c:v>
                </c:pt>
              </c:numCache>
            </c:numRef>
          </c:cat>
          <c:val>
            <c:numRef>
              <c:f>Foglio2!$W$31:$W$38</c:f>
              <c:numCache>
                <c:formatCode>@</c:formatCode>
                <c:ptCount val="8"/>
                <c:pt idx="0">
                  <c:v>1000</c:v>
                </c:pt>
                <c:pt idx="1">
                  <c:v>1123.5216819973718</c:v>
                </c:pt>
                <c:pt idx="2">
                  <c:v>1938.239159001314</c:v>
                </c:pt>
                <c:pt idx="3">
                  <c:v>4360.0525624178708</c:v>
                </c:pt>
                <c:pt idx="4">
                  <c:v>22258.869908015764</c:v>
                </c:pt>
                <c:pt idx="5">
                  <c:v>96607.095926412614</c:v>
                </c:pt>
                <c:pt idx="6">
                  <c:v>371664.91458607092</c:v>
                </c:pt>
                <c:pt idx="7">
                  <c:v>819183.96846254915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7D-4B40-82E8-9538DABA5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648656"/>
        <c:axId val="276649312"/>
      </c:lineChart>
      <c:catAx>
        <c:axId val="276648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76649312"/>
        <c:crosses val="autoZero"/>
        <c:auto val="1"/>
        <c:lblAlgn val="ctr"/>
        <c:lblOffset val="100"/>
        <c:noMultiLvlLbl val="0"/>
      </c:catAx>
      <c:valAx>
        <c:axId val="276649312"/>
        <c:scaling>
          <c:logBase val="10"/>
          <c:orientation val="minMax"/>
          <c:max val="5000000"/>
          <c:min val="100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Log(Tempo vs N^2 log 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crossAx val="27664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980565893235118"/>
          <c:y val="0.56899528735865601"/>
          <c:w val="0.18493438445370119"/>
          <c:h val="0.13390586901137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62116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8-05-29T15:49:04.649"/>
    </inkml:context>
    <inkml:brush xml:id="br0">
      <inkml:brushProperty name="width" value="0.035" units="cm"/>
      <inkml:brushProperty name="height" value="0.035" units="cm"/>
      <inkml:brushProperty name="color" value="#4D1434"/>
      <inkml:brushProperty name="fitToCurve" value="1"/>
    </inkml:brush>
    <inkml:brush xml:id="br1">
      <inkml:brushProperty name="width" value="0.035" units="cm"/>
      <inkml:brushProperty name="height" value="0.035" units="cm"/>
      <inkml:brushProperty name="fitToCurve" value="1"/>
    </inkml:brush>
  </inkml:definitions>
  <inkml:traceGroup>
    <inkml:annotationXML>
      <emma:emma xmlns:emma="http://www.w3.org/2003/04/emma" version="1.0">
        <emma:interpretation id="{6ABAFE30-4765-45EF-93F9-0FFF2F797049}" emma:medium="tactile" emma:mode="ink">
          <msink:context xmlns:msink="http://schemas.microsoft.com/ink/2010/main" type="writingRegion" rotatedBoundingBox="15442,13217 15440,12257 15630,12256 15632,13216"/>
        </emma:interpretation>
      </emma:emma>
    </inkml:annotationXML>
    <inkml:traceGroup>
      <inkml:annotationXML>
        <emma:emma xmlns:emma="http://www.w3.org/2003/04/emma" version="1.0">
          <emma:interpretation id="{8659D889-5190-459C-9469-C9FCE49C0440}" emma:medium="tactile" emma:mode="ink">
            <msink:context xmlns:msink="http://schemas.microsoft.com/ink/2010/main" type="paragraph" rotatedBoundingBox="15442,13217 15440,12257 15630,12256 15632,132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58C07D-92E4-4AA8-AFEE-AFD76BB7E853}" emma:medium="tactile" emma:mode="ink">
              <msink:context xmlns:msink="http://schemas.microsoft.com/ink/2010/main" type="line" rotatedBoundingBox="15442,13217 15440,12257 15630,12256 15632,13216"/>
            </emma:interpretation>
          </emma:emma>
        </inkml:annotationXML>
        <inkml:traceGroup>
          <inkml:annotationXML>
            <emma:emma xmlns:emma="http://www.w3.org/2003/04/emma" version="1.0">
              <emma:interpretation id="{B9659017-34CC-4507-975B-DB3D51699296}" emma:medium="tactile" emma:mode="ink">
                <msink:context xmlns:msink="http://schemas.microsoft.com/ink/2010/main" type="inkWord" rotatedBoundingBox="15630,12256 15632,13216 15442,13217 15440,12257"/>
              </emma:interpretation>
              <emma:one-of disjunction-type="recognition" id="oneOf0">
                <emma:interpretation id="interp0" emma:lang="it-IT" emma:confidence="0">
                  <emma:literal>ira</emma:literal>
                </emma:interpretation>
                <emma:interpretation id="interp1" emma:lang="it-IT" emma:confidence="0">
                  <emma:literal>iper</emma:literal>
                </emma:interpretation>
                <emma:interpretation id="interp2" emma:lang="it-IT" emma:confidence="0">
                  <emma:literal>idem.</emma:literal>
                </emma:interpretation>
                <emma:interpretation id="interp3" emma:lang="it-IT" emma:confidence="0">
                  <emma:literal>Ipia</emma:literal>
                </emma:interpretation>
                <emma:interpretation id="interp4" emma:lang="it-IT" emma:confidence="0">
                  <emma:literal>Iaia</emma:literal>
                </emma:interpretation>
              </emma:one-of>
            </emma:emma>
          </inkml:annotationXML>
          <inkml:trace contextRef="#ctx0" brushRef="#br0">-13 12 0,'0'13'109,"0"0"-109,0-1 16,0 13-1,13 1-15,-13-14 16,0 14 0,0-1-16,0-12 15,0-1 1,0 1-1,0-1 1,0 1-16,0 0 16,0-1-16,0 1 15,0 0 1,0-1 15,0-24 219,0-1-234,0 0-16,0 1 15,0-1 1,0-12-16,0 12 16,0 1 15,0-1-31,0 0 16,0 1-1,0-1 1,0 0-16,0-12 15,0 12 1,13-12 0,-13 13-1,0-1 17,0 0-32,0 1 31,0-1 0,12 0-15,-12 1-1,0-1-15,0 0 32,0 1-32,0-1 15,0 1 1,0 24 93,0 1-109,0-1 16,13 1-1,-13 0 1,0-1-16,0 14 16,0-14-1,0 14 1,0-1 0,0-13-1,0 1-15,0 0 16,0-1-1,0 14 1,0-14 0,0 1 15,0 0 47,0-26 94,0 0-156,0-12-1,0 0 1,-13 12-16,13-25 15,-12 13 1,12 12-16,0 1 16,-13 12-16,13 12 172,0 14-157,0-14-15,0 13 16,0-12-1,0 12-15,0-12 16,0 0 0,0-1-16,0 1 15,0 0 17,-13-13-17,13 12 1,0 1 15,0-1-15,0-24 140,0-1-140,-12 1-1,12-1-15,0 0 16,0-12-1,0 12 17,0 39 233,0-14-249,0 1 0,0 0-16,0-1 15,0 1-15,0-1 31,-13-12 1,13-12 124,0-1-140,0 1-1,0-1-15,0 0 16,0-12-1,0 12-15,0 1 16,0-1-16,0 0 16,0 1-1,0 24 313,0 1-296,0 0-17,0 12 1,0-12 0,0-1-1,0 1 1,0 0-1,13-13 173,-1 0-172,1 0 15,0 0 0,-13-26-15,12 26-16,1-12 15,-13-1-15,0 0 32,12 13-17,-12 13 204,13-13-203,-13 13-1,0-1 16,13-12 32,-13 13-63,0 0 47,12-13 62,-12-13-31,0 0-31,0-12-31,0 12 15,0 1-15,0 24 234,0 1-235,13-13-15,-13 13 16,0-1 31,0 1 62,0-26 172,0 1-265,0-1 0,0 0-16,0 1 31,0-1-31,0 0 31,0 26 297,0 0-328,13-1 16,-13 1 15,0 0 16,0-1-31,0 1 31,0 0 15,0-1 16,0 1-62</inkml:trace>
          <inkml:trace contextRef="#ctx0" brushRef="#br1" timeOffset="-13546.8235">0 88 0,'0'13'125,"0"0"-109,0-1-16,0 1 16,0 0-1,0-1 1,0 1 0,0 0-1,0-1 1,0 1-1,0 0 1,0-1 0,0-24 249,0-1-249,0 0 15,0 1 47,0-1-78,0 0 125,0 1-93,0-1-17,0 0 1,0 1-16,0-14 15,0 14 17,0-1-32,0 1 15,0-1 17,0-12-1,0 12 0</inkml:trace>
          <inkml:trace contextRef="#ctx0" brushRef="#br0" timeOffset="1762.4939">-76 202 0,'0'-13'110,"0"1"-79,0-1-16,0 0 1,0 1 0,0-1 93,13 13 47,-13-13-156,12 1 32,-12-1-32,0 0 31,0 1-31,13 12 15,-13-13 17,0 1 15,13 12-47</inkml:trace>
          <inkml:trace contextRef="#ctx0" brushRef="#br0" timeOffset="-7411.4264">-13-670 0,'0'12'63,"0"14"-32,0-14-31,13 1 16,-13 12-1,0 1-15,0-14 16,0 1-16,13-1 16,-13 14-1,0-14 17,0 1-32,0 0 15,12-1 1,-12 1-1,0 0 1,0-1 0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79CBB-9675-4423-8831-E021DE57A36B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22F98-2170-42F0-BCA9-9B047168D0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67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LEGGERE</a:t>
            </a:r>
          </a:p>
          <a:p>
            <a:endParaRPr lang="it-IT" dirty="0"/>
          </a:p>
          <a:p>
            <a:r>
              <a:rPr lang="it-IT" dirty="0"/>
              <a:t>Oggigiorno, grazie allo sviluppo tecnologico, si sta avendo un notevole miglioramento della qualità dei dati. Questo però comporta un conseguente netto aumento dello spazio di memorizzazione richiesto, portando così a </a:t>
            </a:r>
            <a:r>
              <a:rPr lang="it-IT" dirty="0" err="1"/>
              <a:t>prioritizzare</a:t>
            </a:r>
            <a:r>
              <a:rPr lang="it-IT" dirty="0"/>
              <a:t> gli algoritmi di compressione.</a:t>
            </a:r>
          </a:p>
          <a:p>
            <a:endParaRPr lang="it-IT" dirty="0"/>
          </a:p>
          <a:p>
            <a:r>
              <a:rPr lang="it-IT" dirty="0"/>
              <a:t>La maggior parte di questi algoritmi di compressione si basa sull’utilizzo di trasformate che traslano il dominio da quello spaziale a quello delle frequenze, per poi andare a lavorare direttamente sulle frequenze che compongono il segnale.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641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LEGGI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139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LEGGI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1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Quella presentata in figura è uno screen dell'interfaccia grafica legata al software da noi implementato. E' possibile selezionare un'immagine da una qualunque posizione nel file system e inserire i parametri (d e beta). Scelti immagine e valore dei parametri, grazie al tasto "CONVERT" verrà mostrata l'immagine elaborata affiancata a quella originale. Il software permette inoltre di salvare l'immagine elaborata.</a:t>
            </a:r>
          </a:p>
          <a:p>
            <a:r>
              <a:rPr lang="it-IT" dirty="0"/>
              <a:t>Nelle tre slide successive, saranno presentati e spiegati alcuni esempi di applicazione di questo software su immagini </a:t>
            </a:r>
            <a:r>
              <a:rPr lang="it-IT" dirty="0" err="1"/>
              <a:t>bmp</a:t>
            </a:r>
            <a:r>
              <a:rPr lang="it-IT" dirty="0"/>
              <a:t> in scala di grigi.</a:t>
            </a:r>
          </a:p>
          <a:p>
            <a:endParaRPr lang="it-IT" dirty="0"/>
          </a:p>
          <a:p>
            <a:r>
              <a:rPr lang="it-IT" dirty="0" err="1"/>
              <a:t>CHIeDERE</a:t>
            </a:r>
            <a:r>
              <a:rPr lang="it-IT" dirty="0"/>
              <a:t> SE VOGLIONO LA DEMO ORA O DOPO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891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Dimensione immagine: 3072 x 2048</a:t>
            </a:r>
          </a:p>
          <a:p>
            <a:endParaRPr lang="it-IT" dirty="0"/>
          </a:p>
          <a:p>
            <a:r>
              <a:rPr lang="it-IT" dirty="0"/>
              <a:t>Il primo esempio mostra uno </a:t>
            </a:r>
            <a:r>
              <a:rPr lang="it-IT" dirty="0" err="1"/>
              <a:t>smoothing</a:t>
            </a:r>
            <a:r>
              <a:rPr lang="it-IT" dirty="0"/>
              <a:t>. ("""Per </a:t>
            </a:r>
            <a:r>
              <a:rPr lang="it-IT" dirty="0" err="1"/>
              <a:t>smoothing</a:t>
            </a:r>
            <a:r>
              <a:rPr lang="it-IT" dirty="0"/>
              <a:t> si </a:t>
            </a:r>
            <a:r>
              <a:rPr lang="it-IT" dirty="0" err="1"/>
              <a:t>intede</a:t>
            </a:r>
            <a:r>
              <a:rPr lang="it-IT" dirty="0"/>
              <a:t> la rimozione dei dettagli da un'immagine, portando tutto ad un valore medio"""") Avendo come parametro beta = 0, le frequenze sotto la diagonale d sono completamente annullate, andando quindi (per costruzione della DCT2) a tagliare le alte frequenze. L'immagine risultante infatti è di un colore tendente a quello medio in ogni regione e si sono persi quasi completamente i dettagli (scritte, bordi </a:t>
            </a:r>
            <a:r>
              <a:rPr lang="it-IT" dirty="0" err="1"/>
              <a:t>etc</a:t>
            </a:r>
            <a:r>
              <a:rPr lang="it-IT" dirty="0"/>
              <a:t>).</a:t>
            </a:r>
          </a:p>
          <a:p>
            <a:r>
              <a:rPr lang="it-IT" dirty="0"/>
              <a:t>Inoltre è stato introdotto un artefatto tipico della compressione con DCT (se non si utilizza la strategia di </a:t>
            </a:r>
            <a:r>
              <a:rPr lang="it-IT" dirty="0" err="1"/>
              <a:t>blocchettizzazione</a:t>
            </a:r>
            <a:r>
              <a:rPr lang="it-IT" dirty="0"/>
              <a:t> di JPEG ma si applica la </a:t>
            </a:r>
            <a:r>
              <a:rPr lang="it-IT" dirty="0" err="1"/>
              <a:t>trasfomrata</a:t>
            </a:r>
            <a:r>
              <a:rPr lang="it-IT" dirty="0"/>
              <a:t> all'intera immagine, come in JPEG2000) ovvero il </a:t>
            </a:r>
            <a:r>
              <a:rPr lang="it-IT" dirty="0" err="1"/>
              <a:t>ringing</a:t>
            </a:r>
            <a:r>
              <a:rPr lang="it-IT" dirty="0"/>
              <a:t> </a:t>
            </a:r>
            <a:r>
              <a:rPr lang="it-IT" dirty="0" err="1"/>
              <a:t>artifact</a:t>
            </a:r>
            <a:r>
              <a:rPr lang="it-IT" dirty="0"/>
              <a:t> (--&gt; vedi wiki).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163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Dimensione immagine: 3072 x 2048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Questo secondo esempio, invece, </a:t>
            </a:r>
            <a:r>
              <a:rPr lang="it-IT" dirty="0" err="1"/>
              <a:t>rappresente</a:t>
            </a:r>
            <a:r>
              <a:rPr lang="it-IT" dirty="0"/>
              <a:t> il caso contrario dello </a:t>
            </a:r>
            <a:r>
              <a:rPr lang="it-IT" dirty="0" err="1"/>
              <a:t>smoothing</a:t>
            </a:r>
            <a:r>
              <a:rPr lang="it-IT" dirty="0"/>
              <a:t>, lo </a:t>
            </a:r>
            <a:r>
              <a:rPr lang="it-IT" dirty="0" err="1"/>
              <a:t>sharpening</a:t>
            </a:r>
            <a:r>
              <a:rPr lang="it-IT" dirty="0"/>
              <a:t>. ("""Per </a:t>
            </a:r>
            <a:r>
              <a:rPr lang="it-IT" dirty="0" err="1"/>
              <a:t>smoothing</a:t>
            </a:r>
            <a:r>
              <a:rPr lang="it-IT" dirty="0"/>
              <a:t> si </a:t>
            </a:r>
            <a:r>
              <a:rPr lang="it-IT" dirty="0" err="1"/>
              <a:t>intede</a:t>
            </a:r>
            <a:r>
              <a:rPr lang="it-IT" dirty="0"/>
              <a:t> l'evidenziazione dei dettagli presenti in un'immagine""""). In questo caso beta è un fattore moltiplicativo &gt; 1 e questo va ad aumentare il contributo delle alte frequenze nell'immagine. Possiamo notare infatti che al contrario di prima, risaltano tutti i dettagli (in particolare le scritte). Anche in questo caso, è presente ancora più di prima, il </a:t>
            </a:r>
            <a:r>
              <a:rPr lang="it-IT" dirty="0" err="1"/>
              <a:t>ringing</a:t>
            </a:r>
            <a:r>
              <a:rPr lang="it-IT" dirty="0"/>
              <a:t> </a:t>
            </a:r>
            <a:r>
              <a:rPr lang="it-IT" dirty="0" err="1"/>
              <a:t>artifact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7290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Dimensione immagine: 256 x 256</a:t>
            </a:r>
          </a:p>
          <a:p>
            <a:endParaRPr lang="it-IT" dirty="0"/>
          </a:p>
          <a:p>
            <a:r>
              <a:rPr lang="it-IT" dirty="0"/>
              <a:t>In questa ultima slide d'esempio si può vedere la stessa immagine con diverse configurazioni di parametri. Come si può notare con beta = 1, l'immagine resta invariata (indipendentemente da d). Con beta &gt; 1 l'immagine tende a </a:t>
            </a:r>
            <a:r>
              <a:rPr lang="it-IT" dirty="0" err="1"/>
              <a:t>divetare</a:t>
            </a:r>
            <a:r>
              <a:rPr lang="it-IT" dirty="0"/>
              <a:t> più luminosa nelle zone selezionate da d (d = 0 tutto è più chiaro, d = 200 solo nei dettagli (alte frequenze), d = 512 praticamente invariata, le frequenze modificate sono quelle meno significative); stesso discorso al contrario con b &lt; 1.</a:t>
            </a:r>
          </a:p>
          <a:p>
            <a:r>
              <a:rPr lang="it-IT" dirty="0"/>
              <a:t>In generale l'effetto visivo è inversamente proporzionale a d, infatti più d è grande, meno frequenze saranno coinvolte nella modifica (d = 0 le modifico tutte, d = 512 solo quelle meno significative)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23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progetto è stato suddiviso un due parti ben distinte:</a:t>
            </a:r>
          </a:p>
          <a:p>
            <a:endParaRPr lang="it-IT" dirty="0"/>
          </a:p>
          <a:p>
            <a:r>
              <a:rPr lang="it-IT" dirty="0"/>
              <a:t>La prima parte consiste nell'implementazione della DCT2 però, prima di procedere ad illustrarvi più nel dettaglio gli obiettivi e la procedura adottata in questa fase,  procederemo con una breve introduzione teorica.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444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LEGGI SLIDE (Teoria sintetica)</a:t>
            </a:r>
          </a:p>
          <a:p>
            <a:endParaRPr lang="it-IT" dirty="0"/>
          </a:p>
          <a:p>
            <a:r>
              <a:rPr lang="it-IT" dirty="0"/>
              <a:t>La DCT è una delle trasformate più famose. DCT, che sta per Discrete Cosine </a:t>
            </a:r>
            <a:r>
              <a:rPr lang="it-IT" dirty="0" err="1"/>
              <a:t>Transform</a:t>
            </a:r>
            <a:r>
              <a:rPr lang="it-IT" dirty="0"/>
              <a:t>, prende in input un segnale digitale e restituisce una collazione ordinata di frequenze.  Nel nostro caso particolare andremo ad utilizzare la DCT2, che non è nient’atro che la DCT ma applicata su input bidimensionale.</a:t>
            </a:r>
          </a:p>
          <a:p>
            <a:endParaRPr lang="it-IT" dirty="0"/>
          </a:p>
          <a:p>
            <a:r>
              <a:rPr lang="it-IT" dirty="0"/>
              <a:t>In ogni caso, gli algoritmi di compressione si affidano all’utilizzo di trasformate come questa perché permette di calcolare il contributo di ogni frequenza che va a comporre il segnale al fine di eliminare quello con un contributo minimo, riducendo così la quantità di memoria richiesta per memorizzare il segnale minimizzando però la perdita di qualità.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5047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Lo scopo principale di questa prima parte del progetto è quello di implementare questo algoritmo di DCT2 e confrontarlo con un’implementazione già esistente di una libreria conosciuta.</a:t>
            </a:r>
          </a:p>
          <a:p>
            <a:r>
              <a:rPr lang="it-IT" dirty="0"/>
              <a:t>Noi abbiamo deciso di implementare l’algoritmo della DCT2 attraverso il linguaggio di programmazione </a:t>
            </a:r>
            <a:r>
              <a:rPr lang="it-IT" dirty="0" err="1"/>
              <a:t>Python</a:t>
            </a:r>
            <a:r>
              <a:rPr lang="it-IT" dirty="0"/>
              <a:t>, e confrontarla con l’implementazione messa a disposizione dalla libreria </a:t>
            </a:r>
            <a:r>
              <a:rPr lang="it-IT" dirty="0" err="1"/>
              <a:t>Scipy.fftpack</a:t>
            </a:r>
            <a:r>
              <a:rPr lang="it-IT" dirty="0"/>
              <a:t> sempre di </a:t>
            </a:r>
            <a:r>
              <a:rPr lang="it-IT" dirty="0" err="1"/>
              <a:t>Python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99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Una volta implementata la nostra versione della DCT2, abbiamo testato entrambi le implementazioni su un set di matrici quadrate di dimensioni differenti.</a:t>
            </a:r>
          </a:p>
          <a:p>
            <a:endParaRPr lang="it-IT" dirty="0"/>
          </a:p>
          <a:p>
            <a:r>
              <a:rPr lang="it-IT" dirty="0"/>
              <a:t>All’interno del grafico possiamo vedere in rosso la funzione rappresentante i tempi di esecuzione della nostra implementazione della DCT2, e in blu i tempi di esecuzione per l’implementazione attraverso la libreria </a:t>
            </a:r>
            <a:r>
              <a:rPr lang="it-IT" dirty="0" err="1"/>
              <a:t>Scipy</a:t>
            </a:r>
            <a:r>
              <a:rPr lang="it-IT" dirty="0"/>
              <a:t>.</a:t>
            </a:r>
          </a:p>
          <a:p>
            <a:r>
              <a:rPr lang="it-IT" dirty="0"/>
              <a:t>Si può subito vedere come la nostra implementazione presenta delle prestazioni nettamente peggiori rispetto a quelle implementate dalla libreria di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Scipy.fftpack</a:t>
            </a:r>
            <a:r>
              <a:rPr lang="it-IT" dirty="0"/>
              <a:t>.</a:t>
            </a:r>
          </a:p>
          <a:p>
            <a:r>
              <a:rPr lang="it-IT" b="0" dirty="0"/>
              <a:t>Questa differenza aumenta all'aumentare della dimensione delle matrici</a:t>
            </a:r>
            <a:r>
              <a:rPr lang="it-IT" dirty="0"/>
              <a:t>, e quindi porta a credere che la differenza stia nella complessità computazionale teorica.</a:t>
            </a:r>
          </a:p>
          <a:p>
            <a:r>
              <a:rPr lang="it-IT" dirty="0"/>
              <a:t>Questo va a confermare la teoria dietro i tempi teorici di questi algoritmi, infatti….</a:t>
            </a:r>
          </a:p>
          <a:p>
            <a:r>
              <a:rPr lang="it-IT" dirty="0"/>
              <a:t>Abbiamo usato matrici quadrate random con n = 10, 25, 50,100, 250,500, 750, 1000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8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nostra implementazione della DCT2 è stata effettuata andando ad utilizzare l’algoritmo di DCT prima sulle righe, che ha tempo O(N^2), e poi sulle colonne, portando ad un tempo asintotico finale di O(N^3). </a:t>
            </a:r>
          </a:p>
          <a:p>
            <a:endParaRPr lang="it-IT" dirty="0"/>
          </a:p>
          <a:p>
            <a:r>
              <a:rPr lang="it-IT" dirty="0"/>
              <a:t>Invece, per quanto riguarda l’implementazione della libreria di </a:t>
            </a:r>
            <a:r>
              <a:rPr lang="it-IT" dirty="0" err="1"/>
              <a:t>Scipy</a:t>
            </a:r>
            <a:r>
              <a:rPr lang="it-IT" dirty="0"/>
              <a:t>, grazie all’utilizzo della FFT il tempo viene ridotto da O(N^3) a O(N^</a:t>
            </a:r>
            <a:r>
              <a:rPr lang="it-IT"/>
              <a:t>2*Log(N))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001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LEGGI SLIDE</a:t>
            </a:r>
          </a:p>
          <a:p>
            <a:endParaRPr lang="it-IT" dirty="0"/>
          </a:p>
          <a:p>
            <a:r>
              <a:rPr lang="it-IT" dirty="0"/>
              <a:t>Cross-</a:t>
            </a:r>
            <a:r>
              <a:rPr lang="it-IT" dirty="0" err="1"/>
              <a:t>Correlation</a:t>
            </a:r>
            <a:r>
              <a:rPr lang="it-IT" dirty="0"/>
              <a:t>: misura di similarità tra due segnali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602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LEGGI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459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seconda parte del progetto riguarda la manipolazione di immagini digitali attraverso la modifica delle frequenze che la compongono. Ancora una volta andremo ad effettuare una breve introduzione teorica e poi presenteremo il software implementato dando anche la possibilità di provarlo.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22F98-2170-42F0-BCA9-9B047168D03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685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71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05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843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643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09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06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89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000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5294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53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16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E5AE902-530F-4EE7-8510-D4FF67CB4164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19B4A91-A64B-43F3-A09E-EF4F899EDC99}" type="slidenum">
              <a:rPr lang="it-IT" smtClean="0"/>
              <a:t>‹#›</a:t>
            </a:fld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602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b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b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fftpack.html" TargetMode="External"/><Relationship Id="rId2" Type="http://schemas.openxmlformats.org/officeDocument/2006/relationships/hyperlink" Target="https://docs.scipy.org/doc/scipy/reference/generated/scipy.fftpack.dct.html#scipy.fftpack.d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hworld.wolfram.com/Cross-Correlation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8FFA25-4B32-4306-9FCD-8BAA11959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959448"/>
            <a:ext cx="10993549" cy="1475013"/>
          </a:xfrm>
        </p:spPr>
        <p:txBody>
          <a:bodyPr anchor="ctr">
            <a:normAutofit/>
          </a:bodyPr>
          <a:lstStyle/>
          <a:p>
            <a:r>
              <a:rPr lang="it-IT" sz="4000" dirty="0"/>
              <a:t>Compressione di immagini tramite la DCT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615015-F464-439F-806D-4E81F0140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sz="1800" dirty="0"/>
              <a:t>Metodi del Calcolo Scientifico - Progetto ii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22208-C776-4B08-B55E-73B15D7E57C9}"/>
              </a:ext>
            </a:extLst>
          </p:cNvPr>
          <p:cNvSpPr txBox="1"/>
          <p:nvPr/>
        </p:nvSpPr>
        <p:spPr>
          <a:xfrm>
            <a:off x="7076661" y="4682747"/>
            <a:ext cx="449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chemeClr val="bg1"/>
                </a:solidFill>
              </a:rPr>
              <a:t>	Mattia Pennati	793375</a:t>
            </a:r>
          </a:p>
          <a:p>
            <a:pPr algn="r"/>
            <a:r>
              <a:rPr lang="it-IT" sz="2000" dirty="0">
                <a:solidFill>
                  <a:schemeClr val="bg1"/>
                </a:solidFill>
              </a:rPr>
              <a:t>Francesco Prete     793389</a:t>
            </a:r>
          </a:p>
          <a:p>
            <a:pPr algn="r"/>
            <a:r>
              <a:rPr lang="it-IT" sz="2000" dirty="0">
                <a:solidFill>
                  <a:schemeClr val="bg1"/>
                </a:solidFill>
              </a:rPr>
              <a:t>Andrea </a:t>
            </a:r>
            <a:r>
              <a:rPr lang="it-IT" sz="2000" dirty="0" err="1">
                <a:solidFill>
                  <a:schemeClr val="bg1"/>
                </a:solidFill>
              </a:rPr>
              <a:t>Spreafico</a:t>
            </a:r>
            <a:r>
              <a:rPr lang="it-IT" sz="2000" dirty="0">
                <a:solidFill>
                  <a:schemeClr val="bg1"/>
                </a:solidFill>
              </a:rPr>
              <a:t>	    793317</a:t>
            </a:r>
          </a:p>
          <a:p>
            <a:pPr algn="r"/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767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B445601C-0FE9-43EE-A3AD-15F7AF7B9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it-IT" dirty="0"/>
              <a:t>Parte 2 – manipolazione delle frequenze</a:t>
            </a:r>
          </a:p>
        </p:txBody>
      </p:sp>
    </p:spTree>
    <p:extLst>
      <p:ext uri="{BB962C8B-B14F-4D97-AF65-F5344CB8AC3E}">
        <p14:creationId xmlns:p14="http://schemas.microsoft.com/office/powerpoint/2010/main" val="264746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immagini digitali e frequenze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51CA7B-6C8A-43BA-A75B-39845C45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>
            <a:normAutofit/>
          </a:bodyPr>
          <a:lstStyle/>
          <a:p>
            <a:r>
              <a:rPr lang="it-IT" sz="2000" dirty="0"/>
              <a:t>Un’immagine digitale è una matrice di pixel. Questa matrice deriva dalla digitalizzazione di un segnale  analogico (l’insieme delle frequenze che compongono l’immagine)</a:t>
            </a:r>
          </a:p>
          <a:p>
            <a:endParaRPr lang="it-IT" sz="2000" dirty="0"/>
          </a:p>
          <a:p>
            <a:r>
              <a:rPr lang="it-IT" sz="2000" dirty="0"/>
              <a:t>Attraverso l’utilizzo di trasformate (DCT) è possibile «effettuare il processo inverso», ovvero ottenere le frequenze (digitalizzate) che compongono l’immagine</a:t>
            </a:r>
          </a:p>
          <a:p>
            <a:endParaRPr lang="it-IT" sz="2000" dirty="0"/>
          </a:p>
          <a:p>
            <a:r>
              <a:rPr lang="it-IT" sz="2000" dirty="0"/>
              <a:t>La modifica di queste frequenze ha ripercussioni sull’immagine che saranno visibili una volta effettuata la IDCT </a:t>
            </a:r>
            <a:r>
              <a:rPr lang="it-IT" sz="2000" i="1"/>
              <a:t>«inverse </a:t>
            </a:r>
            <a:r>
              <a:rPr lang="it-IT" sz="2000" i="1" dirty="0"/>
              <a:t>DCT»</a:t>
            </a:r>
          </a:p>
        </p:txBody>
      </p:sp>
    </p:spTree>
    <p:extLst>
      <p:ext uri="{BB962C8B-B14F-4D97-AF65-F5344CB8AC3E}">
        <p14:creationId xmlns:p14="http://schemas.microsoft.com/office/powerpoint/2010/main" val="3815244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obiettivi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E51CA7B-6C8A-43BA-A75B-39845C45C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6" cy="3678303"/>
              </a:xfrm>
            </p:spPr>
            <p:txBody>
              <a:bodyPr>
                <a:normAutofit fontScale="92500"/>
              </a:bodyPr>
              <a:lstStyle/>
              <a:p>
                <a:r>
                  <a:rPr lang="it-IT" sz="2200" dirty="0"/>
                  <a:t>Lo scopo principale di questa fase è quello di progettare e implementare un software che permetta di manipolare le frequenze di un’immagine a piacere in toni di grigio, in formato .</a:t>
                </a:r>
                <a:r>
                  <a:rPr lang="it-IT" sz="2200" dirty="0" err="1"/>
                  <a:t>bmp</a:t>
                </a:r>
                <a:endParaRPr lang="it-IT" sz="2200" dirty="0"/>
              </a:p>
              <a:p>
                <a:endParaRPr lang="it-IT" sz="2200" dirty="0"/>
              </a:p>
              <a:p>
                <a:r>
                  <a:rPr lang="it-IT" sz="2200" dirty="0"/>
                  <a:t>Le modifiche possibili avvengono attraverso la scelta di due parametri: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90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it-IT" sz="1900"/>
                      <m:t> </m:t>
                    </m:r>
                  </m:oMath>
                </a14:m>
                <a:r>
                  <a:rPr lang="it-IT" sz="1900" dirty="0"/>
                  <a:t>: valore che influenza il numero di frequenze da alterare</a:t>
                </a:r>
              </a:p>
              <a:p>
                <a:pPr lvl="2"/>
                <a:r>
                  <a:rPr lang="it-IT" sz="1900" dirty="0"/>
                  <a:t>Maggiore è il valore d, minore è il numero di frequenze selezionate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900"/>
                      <m:t>β</m:t>
                    </m:r>
                    <m:r>
                      <m:rPr>
                        <m:nor/>
                      </m:rPr>
                      <a:rPr lang="it-IT" sz="1900" b="0" i="0" smtClean="0"/>
                      <m:t> </m:t>
                    </m:r>
                  </m:oMath>
                </a14:m>
                <a:r>
                  <a:rPr lang="it-IT" sz="1900" dirty="0"/>
                  <a:t>: coefficiente moltiplicativo per le frequenze considerate (tramite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90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it-IT" sz="1900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900"/>
                      <m:t>β</m:t>
                    </m:r>
                    <m:r>
                      <a:rPr lang="el-GR" sz="19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900" dirty="0"/>
                  <a:t> &gt; 1 : le frequenze considerate risulteranno più forti (</a:t>
                </a:r>
                <a:r>
                  <a:rPr lang="it-IT" sz="1900" i="1" dirty="0"/>
                  <a:t>«</a:t>
                </a:r>
                <a:r>
                  <a:rPr lang="it-IT" sz="1900" i="1" dirty="0" err="1"/>
                  <a:t>sharpening</a:t>
                </a:r>
                <a:r>
                  <a:rPr lang="it-IT" sz="1900" i="1" dirty="0"/>
                  <a:t>» </a:t>
                </a:r>
                <a:r>
                  <a:rPr lang="it-IT" sz="1900" dirty="0"/>
                  <a:t>dell’immagine)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900"/>
                      <m:t>β</m:t>
                    </m:r>
                    <m:r>
                      <a:rPr lang="el-GR" sz="19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900" dirty="0"/>
                  <a:t> &lt; 1 : le frequenze considerate risulteranno meno forti (</a:t>
                </a:r>
                <a:r>
                  <a:rPr lang="it-IT" sz="1900" i="1" dirty="0"/>
                  <a:t>«</a:t>
                </a:r>
                <a:r>
                  <a:rPr lang="it-IT" sz="1900" i="1" dirty="0" err="1"/>
                  <a:t>smoothing</a:t>
                </a:r>
                <a:r>
                  <a:rPr lang="it-IT" sz="1900" i="1" dirty="0"/>
                  <a:t>» </a:t>
                </a:r>
                <a:r>
                  <a:rPr lang="it-IT" sz="1900" dirty="0"/>
                  <a:t>dell’immagine)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E51CA7B-6C8A-43BA-A75B-39845C45C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6" cy="3678303"/>
              </a:xfrm>
              <a:blipFill>
                <a:blip r:embed="rId3"/>
                <a:stretch>
                  <a:fillRect l="-276" r="-55" b="-1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11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Interfaccia grafica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D8A8E7-476A-4FC0-B406-7D4CE6D8E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35" y="1845621"/>
            <a:ext cx="7736354" cy="4583314"/>
          </a:xfrm>
          <a:prstGeom prst="rect">
            <a:avLst/>
          </a:prstGeom>
          <a:ln>
            <a:solidFill>
              <a:srgbClr val="4D1434"/>
            </a:solidFill>
          </a:ln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998B709-7EFA-41E8-9E8A-E84020CAFB7A}"/>
              </a:ext>
            </a:extLst>
          </p:cNvPr>
          <p:cNvSpPr/>
          <p:nvPr/>
        </p:nvSpPr>
        <p:spPr>
          <a:xfrm>
            <a:off x="5064369" y="2180496"/>
            <a:ext cx="365760" cy="23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EFDA3791-ADED-4EC0-A099-FB358F65FF9E}"/>
              </a:ext>
            </a:extLst>
          </p:cNvPr>
          <p:cNvSpPr/>
          <p:nvPr/>
        </p:nvSpPr>
        <p:spPr>
          <a:xfrm rot="10800000">
            <a:off x="6636412" y="2529844"/>
            <a:ext cx="365760" cy="23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F5680035-FB45-4BBC-B79D-85DDBD83DBC0}"/>
              </a:ext>
            </a:extLst>
          </p:cNvPr>
          <p:cNvSpPr/>
          <p:nvPr/>
        </p:nvSpPr>
        <p:spPr>
          <a:xfrm>
            <a:off x="1643575" y="4569659"/>
            <a:ext cx="365760" cy="23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FBF04432-0E67-407A-9239-A48D9517C728}"/>
              </a:ext>
            </a:extLst>
          </p:cNvPr>
          <p:cNvSpPr/>
          <p:nvPr/>
        </p:nvSpPr>
        <p:spPr>
          <a:xfrm rot="10800000">
            <a:off x="10033489" y="4569658"/>
            <a:ext cx="365760" cy="23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E7E40B-16EA-4415-AD26-2B0EE7B0D79C}"/>
              </a:ext>
            </a:extLst>
          </p:cNvPr>
          <p:cNvSpPr txBox="1"/>
          <p:nvPr/>
        </p:nvSpPr>
        <p:spPr>
          <a:xfrm>
            <a:off x="10543149" y="4366066"/>
            <a:ext cx="106765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Immagine elaborata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4D46013-B1BE-4A26-A201-D23C373E655E}"/>
              </a:ext>
            </a:extLst>
          </p:cNvPr>
          <p:cNvSpPr txBox="1"/>
          <p:nvPr/>
        </p:nvSpPr>
        <p:spPr>
          <a:xfrm>
            <a:off x="317989" y="4380526"/>
            <a:ext cx="11816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Immagine originale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5DC2191-2B16-40DF-B384-903BD97090CD}"/>
                  </a:ext>
                </a:extLst>
              </p:cNvPr>
              <p:cNvSpPr txBox="1"/>
              <p:nvPr/>
            </p:nvSpPr>
            <p:spPr>
              <a:xfrm>
                <a:off x="3620774" y="2022234"/>
                <a:ext cx="1345121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it-IT" dirty="0"/>
                  <a:t>Valore del parametro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5DC2191-2B16-40DF-B384-903BD9709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74" y="2022234"/>
                <a:ext cx="1345121" cy="646331"/>
              </a:xfrm>
              <a:prstGeom prst="rect">
                <a:avLst/>
              </a:prstGeom>
              <a:blipFill>
                <a:blip r:embed="rId4"/>
                <a:stretch>
                  <a:fillRect l="-3111" t="-3636" b="-118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4F69F04-579E-4609-8EAC-27B8099CD4EC}"/>
                  </a:ext>
                </a:extLst>
              </p:cNvPr>
              <p:cNvSpPr txBox="1"/>
              <p:nvPr/>
            </p:nvSpPr>
            <p:spPr>
              <a:xfrm>
                <a:off x="7100646" y="2326251"/>
                <a:ext cx="1345121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it-IT" dirty="0"/>
                  <a:t>Valore del parametro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β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4F69F04-579E-4609-8EAC-27B8099CD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46" y="2326251"/>
                <a:ext cx="1345121" cy="646331"/>
              </a:xfrm>
              <a:prstGeom prst="rect">
                <a:avLst/>
              </a:prstGeom>
              <a:blipFill>
                <a:blip r:embed="rId5"/>
                <a:stretch>
                  <a:fillRect l="-3125" t="-3636" r="-1339" b="-118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0C3B9B-F994-491E-A06F-79C1D3C47429}"/>
              </a:ext>
            </a:extLst>
          </p:cNvPr>
          <p:cNvSpPr txBox="1"/>
          <p:nvPr/>
        </p:nvSpPr>
        <p:spPr>
          <a:xfrm>
            <a:off x="4009732" y="5128220"/>
            <a:ext cx="402336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Tasto per la conversione:</a:t>
            </a:r>
            <a:br>
              <a:rPr lang="it-IT" dirty="0"/>
            </a:br>
            <a:r>
              <a:rPr lang="it-IT" dirty="0"/>
              <a:t> -  DCT2</a:t>
            </a:r>
          </a:p>
          <a:p>
            <a:r>
              <a:rPr lang="it-IT" dirty="0"/>
              <a:t> -  Manipolazione tramite i parametri</a:t>
            </a:r>
          </a:p>
          <a:p>
            <a:r>
              <a:rPr lang="it-IT" dirty="0"/>
              <a:t>-   IDCT2</a:t>
            </a:r>
          </a:p>
          <a:p>
            <a:r>
              <a:rPr lang="it-IT" dirty="0"/>
              <a:t>-   Visualizzazione</a:t>
            </a:r>
          </a:p>
        </p:txBody>
      </p:sp>
      <p:sp>
        <p:nvSpPr>
          <p:cNvPr id="19" name="Freccia a inversione 18">
            <a:extLst>
              <a:ext uri="{FF2B5EF4-FFF2-40B4-BE49-F238E27FC236}">
                <a16:creationId xmlns:a16="http://schemas.microsoft.com/office/drawing/2014/main" id="{A3487621-6851-4C3E-B34C-A125254DCBE2}"/>
              </a:ext>
            </a:extLst>
          </p:cNvPr>
          <p:cNvSpPr/>
          <p:nvPr/>
        </p:nvSpPr>
        <p:spPr>
          <a:xfrm>
            <a:off x="5547360" y="4226024"/>
            <a:ext cx="548640" cy="477667"/>
          </a:xfrm>
          <a:prstGeom prst="uturnArrow">
            <a:avLst>
              <a:gd name="adj1" fmla="val 19579"/>
              <a:gd name="adj2" fmla="val 25000"/>
              <a:gd name="adj3" fmla="val 29286"/>
              <a:gd name="adj4" fmla="val 41323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59910DF-13A5-40F0-B5DB-06DEEEEBAE83}"/>
              </a:ext>
            </a:extLst>
          </p:cNvPr>
          <p:cNvSpPr/>
          <p:nvPr/>
        </p:nvSpPr>
        <p:spPr>
          <a:xfrm>
            <a:off x="5547360" y="4703691"/>
            <a:ext cx="93715" cy="334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9BDA72A3-D096-4D8D-9DEE-8D9A40629DD6}"/>
                  </a:ext>
                </a:extLst>
              </p14:cNvPr>
              <p14:cNvContentPartPr/>
              <p14:nvPr/>
            </p14:nvContentPartPr>
            <p14:xfrm>
              <a:off x="5559145" y="4412828"/>
              <a:ext cx="68760" cy="3445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9BDA72A3-D096-4D8D-9DEE-8D9A40629D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3025" y="4406708"/>
                <a:ext cx="81000" cy="3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749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Esempio 1 - </a:t>
            </a:r>
            <a:r>
              <a:rPr lang="it-IT" sz="4000" dirty="0" err="1"/>
              <a:t>Smoothing</a:t>
            </a:r>
            <a:endParaRPr lang="it-IT" sz="4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93BF822-D5A3-4A8B-AAD1-7961DB85D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50830"/>
            <a:ext cx="5400000" cy="360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C790DD-C980-4ABD-9E5C-A2F796552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08" y="2250830"/>
            <a:ext cx="540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42542C4-2C1E-4AFB-BC33-2606B6466F22}"/>
                  </a:ext>
                </a:extLst>
              </p:cNvPr>
              <p:cNvSpPr txBox="1"/>
              <p:nvPr/>
            </p:nvSpPr>
            <p:spPr>
              <a:xfrm>
                <a:off x="581192" y="6035040"/>
                <a:ext cx="110296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Immagine originale 								 Immagine con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=100,</m:t>
                    </m:r>
                    <m:r>
                      <m:rPr>
                        <m:nor/>
                      </m:rPr>
                      <a:rPr lang="el-GR"/>
                      <m:t>β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42542C4-2C1E-4AFB-BC33-2606B6466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035040"/>
                <a:ext cx="11029616" cy="400110"/>
              </a:xfrm>
              <a:prstGeom prst="rect">
                <a:avLst/>
              </a:prstGeom>
              <a:blipFill>
                <a:blip r:embed="rId5"/>
                <a:stretch>
                  <a:fillRect l="-552" t="-7576" b="-257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21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Esempio 2 - </a:t>
            </a:r>
            <a:r>
              <a:rPr lang="it-IT" sz="4000" dirty="0" err="1"/>
              <a:t>sharpening</a:t>
            </a:r>
            <a:endParaRPr lang="it-IT" sz="4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0E1D0A3-643E-49E0-AD68-A56C25D31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50830"/>
            <a:ext cx="5400000" cy="3600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1A83E5C-56FD-4EC8-ABE8-B503394D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08" y="2250830"/>
            <a:ext cx="540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0BCA7B-C41B-4BD7-94E0-432CCF4678B5}"/>
                  </a:ext>
                </a:extLst>
              </p:cNvPr>
              <p:cNvSpPr txBox="1"/>
              <p:nvPr/>
            </p:nvSpPr>
            <p:spPr>
              <a:xfrm>
                <a:off x="581192" y="6035040"/>
                <a:ext cx="110296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Immagine originale 								 Immagine con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=100,</m:t>
                    </m:r>
                    <m:r>
                      <m:rPr>
                        <m:nor/>
                      </m:rPr>
                      <a:rPr lang="el-GR"/>
                      <m:t>β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0BCA7B-C41B-4BD7-94E0-432CCF467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035040"/>
                <a:ext cx="11029616" cy="400110"/>
              </a:xfrm>
              <a:prstGeom prst="rect">
                <a:avLst/>
              </a:prstGeom>
              <a:blipFill>
                <a:blip r:embed="rId5"/>
                <a:stretch>
                  <a:fillRect l="-552" t="-7576" b="-257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17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809625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Risultai</a:t>
            </a:r>
          </a:p>
        </p:txBody>
      </p:sp>
      <p:pic>
        <p:nvPicPr>
          <p:cNvPr id="4" name="Immagine 20">
            <a:extLst>
              <a:ext uri="{FF2B5EF4-FFF2-40B4-BE49-F238E27FC236}">
                <a16:creationId xmlns:a16="http://schemas.microsoft.com/office/drawing/2014/main" id="{B998DA0B-87E6-41C1-98D4-A0BFFF8F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8" b="2747"/>
          <a:stretch/>
        </p:blipFill>
        <p:spPr>
          <a:xfrm>
            <a:off x="241985" y="79441"/>
            <a:ext cx="11708030" cy="66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Bibliografia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51CA7B-6C8A-43BA-A75B-39845C45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193274" cy="3678303"/>
          </a:xfrm>
        </p:spPr>
        <p:txBody>
          <a:bodyPr>
            <a:normAutofit/>
          </a:bodyPr>
          <a:lstStyle/>
          <a:p>
            <a:r>
              <a:rPr lang="en-US" sz="2000" dirty="0"/>
              <a:t>[1] </a:t>
            </a:r>
            <a:r>
              <a:rPr lang="it-IT" sz="2000" dirty="0"/>
              <a:t>"Discrete Cosine </a:t>
            </a:r>
            <a:r>
              <a:rPr lang="it-IT" sz="2000" dirty="0" err="1"/>
              <a:t>Transform</a:t>
            </a:r>
            <a:r>
              <a:rPr lang="it-IT" sz="2000" dirty="0"/>
              <a:t>« by Ahmed N., </a:t>
            </a:r>
            <a:r>
              <a:rPr lang="it-IT" sz="2000" dirty="0" err="1"/>
              <a:t>Natarajan</a:t>
            </a:r>
            <a:r>
              <a:rPr lang="it-IT" sz="2000" dirty="0"/>
              <a:t>  T,. </a:t>
            </a:r>
            <a:r>
              <a:rPr lang="it-IT" sz="2000" dirty="0" err="1"/>
              <a:t>Rao</a:t>
            </a:r>
            <a:r>
              <a:rPr lang="it-IT" sz="2000" dirty="0"/>
              <a:t> K. R., IEEE </a:t>
            </a:r>
            <a:r>
              <a:rPr lang="it-IT" sz="2000" i="1" dirty="0" err="1"/>
              <a:t>Transactions</a:t>
            </a:r>
            <a:r>
              <a:rPr lang="it-IT" sz="2000" i="1" dirty="0"/>
              <a:t> on </a:t>
            </a:r>
            <a:r>
              <a:rPr lang="it-IT" sz="2000" i="1" dirty="0" err="1"/>
              <a:t>Computers</a:t>
            </a:r>
            <a:r>
              <a:rPr lang="it-IT" sz="2000" i="1" dirty="0"/>
              <a:t>,</a:t>
            </a:r>
            <a:r>
              <a:rPr lang="it-IT" sz="2000" dirty="0"/>
              <a:t> C–23(1), pp. 90–93,  (</a:t>
            </a:r>
            <a:r>
              <a:rPr lang="it-IT" sz="2000" dirty="0" err="1"/>
              <a:t>January</a:t>
            </a:r>
            <a:r>
              <a:rPr lang="it-IT" sz="2000" dirty="0"/>
              <a:t> 1974)</a:t>
            </a:r>
            <a:endParaRPr lang="en-US" sz="2000" dirty="0"/>
          </a:p>
          <a:p>
            <a:r>
              <a:rPr lang="en-US" sz="2000" dirty="0"/>
              <a:t>[2] A Fast Cosine Transform in One and Two Dimensions’, by J. </a:t>
            </a:r>
            <a:r>
              <a:rPr lang="en-US" sz="2000" dirty="0" err="1"/>
              <a:t>Makhoul</a:t>
            </a:r>
            <a:r>
              <a:rPr lang="en-US" sz="2000" dirty="0"/>
              <a:t>, </a:t>
            </a:r>
            <a:r>
              <a:rPr lang="en-US" sz="2000" i="1" dirty="0"/>
              <a:t>IEEE Transactions on acoustics, speech and signal processing</a:t>
            </a:r>
            <a:r>
              <a:rPr lang="en-US" sz="2000" dirty="0"/>
              <a:t> vol. 28(1), pp. 27-34 (1980)</a:t>
            </a:r>
          </a:p>
          <a:p>
            <a:r>
              <a:rPr lang="en-US" sz="2000" dirty="0"/>
              <a:t>[3] </a:t>
            </a:r>
            <a:r>
              <a:rPr lang="en-US" sz="2000" dirty="0">
                <a:hlinkClick r:id="rId2"/>
              </a:rPr>
              <a:t>https://docs.scipy.org/doc/scipy/reference/generated/scipy.fftpack.dct.html#scipy.fftpack.dct</a:t>
            </a:r>
            <a:r>
              <a:rPr lang="en-US" sz="2000" dirty="0"/>
              <a:t>, </a:t>
            </a:r>
            <a:r>
              <a:rPr lang="it-IT" sz="2000" dirty="0"/>
              <a:t>30/05/2018</a:t>
            </a:r>
            <a:endParaRPr lang="en-US" sz="2000" dirty="0"/>
          </a:p>
          <a:p>
            <a:r>
              <a:rPr lang="en-US" sz="2000" dirty="0"/>
              <a:t>[4] </a:t>
            </a:r>
            <a:r>
              <a:rPr lang="en-US" sz="2000" dirty="0">
                <a:hlinkClick r:id="rId3"/>
              </a:rPr>
              <a:t>https://docs.scipy.org/doc/scipy/reference/fftpack.html</a:t>
            </a:r>
            <a:r>
              <a:rPr lang="en-US" sz="2000" dirty="0"/>
              <a:t>, </a:t>
            </a:r>
            <a:r>
              <a:rPr lang="it-IT" sz="2000" dirty="0"/>
              <a:t>30/05/2018</a:t>
            </a:r>
            <a:endParaRPr lang="en-US" sz="2000" dirty="0"/>
          </a:p>
          <a:p>
            <a:r>
              <a:rPr lang="en-US" sz="2000" dirty="0"/>
              <a:t>[5] </a:t>
            </a:r>
            <a:r>
              <a:rPr lang="en-US" sz="2000" dirty="0" err="1"/>
              <a:t>Weisstein</a:t>
            </a:r>
            <a:r>
              <a:rPr lang="en-US" sz="2000" dirty="0"/>
              <a:t> Eric W., "Cross-Correlation." From MathWorld--A Wolfram Web Resource, </a:t>
            </a:r>
            <a:r>
              <a:rPr lang="en-US" sz="2000" dirty="0">
                <a:hlinkClick r:id="rId4"/>
              </a:rPr>
              <a:t>http://mathworld.wolfram.com/Cross-Correlation.html</a:t>
            </a:r>
            <a:endParaRPr lang="en-US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400312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B445601C-0FE9-43EE-A3AD-15F7AF7B9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it-IT" dirty="0"/>
              <a:t>Grazie dell’attenzione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65123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16224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51CA7B-6C8A-43BA-A75B-39845C45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>
            <a:normAutofit/>
          </a:bodyPr>
          <a:lstStyle/>
          <a:p>
            <a:r>
              <a:rPr lang="it-IT" sz="2000" dirty="0"/>
              <a:t>Con l’avanzare della tecnologia, i dati sono sempre qualitativamente migliori ma anche </a:t>
            </a:r>
            <a:r>
              <a:rPr lang="it-IT" sz="2000" i="1" dirty="0"/>
              <a:t>«più pesanti»</a:t>
            </a:r>
          </a:p>
          <a:p>
            <a:endParaRPr lang="it-IT" sz="2000" i="1" dirty="0"/>
          </a:p>
          <a:p>
            <a:r>
              <a:rPr lang="it-IT" sz="2000" dirty="0"/>
              <a:t>Questo ha portato ad un’inevitabile attenzione riguardo l’efficienza degli algoritmi di compressione</a:t>
            </a:r>
          </a:p>
          <a:p>
            <a:endParaRPr lang="it-IT" sz="2000" dirty="0"/>
          </a:p>
          <a:p>
            <a:r>
              <a:rPr lang="it-IT" sz="2000" dirty="0"/>
              <a:t>Questi algoritmi sono, nella maggior parte dei casi, basati su trasformate che traslano il dominio da quello spaziale a quello delle frequenze in modo da poter operare direttamente sulle frequenze che compongono il segnale</a:t>
            </a:r>
          </a:p>
        </p:txBody>
      </p:sp>
    </p:spTree>
    <p:extLst>
      <p:ext uri="{BB962C8B-B14F-4D97-AF65-F5344CB8AC3E}">
        <p14:creationId xmlns:p14="http://schemas.microsoft.com/office/powerpoint/2010/main" val="57974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B445601C-0FE9-43EE-A3AD-15F7AF7B9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it-IT" dirty="0"/>
              <a:t>Parte 1 – dct2</a:t>
            </a:r>
          </a:p>
        </p:txBody>
      </p:sp>
    </p:spTree>
    <p:extLst>
      <p:ext uri="{BB962C8B-B14F-4D97-AF65-F5344CB8AC3E}">
        <p14:creationId xmlns:p14="http://schemas.microsoft.com/office/powerpoint/2010/main" val="145246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dct2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51CA7B-6C8A-43BA-A75B-39845C45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>
            <a:normAutofit/>
          </a:bodyPr>
          <a:lstStyle/>
          <a:p>
            <a:r>
              <a:rPr lang="it-IT" sz="2000" dirty="0"/>
              <a:t>Una delle trasformate </a:t>
            </a:r>
            <a:r>
              <a:rPr lang="it-IT" sz="2000"/>
              <a:t>più famose </a:t>
            </a:r>
            <a:r>
              <a:rPr lang="it-IT" sz="2000" dirty="0"/>
              <a:t>è la DCT </a:t>
            </a:r>
            <a:r>
              <a:rPr lang="it-IT" sz="2000" baseline="30000" dirty="0">
                <a:solidFill>
                  <a:srgbClr val="FF0000"/>
                </a:solidFill>
              </a:rPr>
              <a:t>[1] </a:t>
            </a:r>
            <a:r>
              <a:rPr lang="it-IT" sz="2000" dirty="0"/>
              <a:t> (</a:t>
            </a:r>
            <a:r>
              <a:rPr lang="it-IT" sz="2000" i="1" dirty="0"/>
              <a:t>Discrete Cosine </a:t>
            </a:r>
            <a:r>
              <a:rPr lang="it-IT" sz="2000" i="1" dirty="0" err="1"/>
              <a:t>Transform</a:t>
            </a:r>
            <a:r>
              <a:rPr lang="it-IT" sz="2000" dirty="0"/>
              <a:t>) (DCT2 nel caso di input bidimensionali)</a:t>
            </a:r>
          </a:p>
          <a:p>
            <a:endParaRPr lang="it-IT" sz="2000" dirty="0"/>
          </a:p>
          <a:p>
            <a:r>
              <a:rPr lang="it-IT" sz="2000" dirty="0"/>
              <a:t>La DCT trasforma un segnale digitale in input in una collezione </a:t>
            </a:r>
            <a:r>
              <a:rPr lang="it-IT" sz="2000" i="1" dirty="0"/>
              <a:t>«ordinata»</a:t>
            </a:r>
            <a:r>
              <a:rPr lang="it-IT" sz="2000" dirty="0"/>
              <a:t> di contributi di frequenze</a:t>
            </a:r>
          </a:p>
          <a:p>
            <a:endParaRPr lang="it-IT" sz="2000" dirty="0"/>
          </a:p>
          <a:p>
            <a:r>
              <a:rPr lang="it-IT" sz="2000" dirty="0"/>
              <a:t>Lo scopo dell’applicazione di questa trasformata è quello di comprendere il contributo di ogni frequenza al fine di eliminare quelle con un contributo minimo, permettendo di ridurre la quantità di informazione necessaria a memorizzare il segnale, minimizzando la perdita di qualità  </a:t>
            </a:r>
          </a:p>
        </p:txBody>
      </p:sp>
    </p:spTree>
    <p:extLst>
      <p:ext uri="{BB962C8B-B14F-4D97-AF65-F5344CB8AC3E}">
        <p14:creationId xmlns:p14="http://schemas.microsoft.com/office/powerpoint/2010/main" val="263843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16224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51CA7B-6C8A-43BA-A75B-39845C45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>
            <a:normAutofit/>
          </a:bodyPr>
          <a:lstStyle/>
          <a:p>
            <a:r>
              <a:rPr lang="it-IT" sz="2000" dirty="0"/>
              <a:t>L’obiettivo di questa parte è quello di implementare al DCT2 e di confrontarne le performance con quelle di una versione già presente in una specifica libreria.  Abbiamo deciso di:</a:t>
            </a:r>
          </a:p>
          <a:p>
            <a:pPr lvl="1"/>
            <a:r>
              <a:rPr lang="it-IT" sz="2000" dirty="0"/>
              <a:t>Implementare in </a:t>
            </a:r>
            <a:r>
              <a:rPr lang="it-IT" sz="2000" dirty="0" err="1"/>
              <a:t>Python</a:t>
            </a:r>
            <a:r>
              <a:rPr lang="it-IT" sz="2000" dirty="0"/>
              <a:t> dell’algoritmo teorico della DCT2</a:t>
            </a:r>
          </a:p>
          <a:p>
            <a:pPr lvl="1"/>
            <a:r>
              <a:rPr lang="it-IT" sz="2000" dirty="0"/>
              <a:t>Confrontare la nostra implementazione con DCT</a:t>
            </a:r>
            <a:r>
              <a:rPr lang="it-IT" sz="2000" baseline="30000" dirty="0">
                <a:solidFill>
                  <a:srgbClr val="FF0000"/>
                </a:solidFill>
              </a:rPr>
              <a:t>[2][3]</a:t>
            </a:r>
            <a:r>
              <a:rPr lang="it-IT" sz="2000" dirty="0"/>
              <a:t> della libreria in </a:t>
            </a:r>
            <a:r>
              <a:rPr lang="it-IT" sz="2000" dirty="0" err="1"/>
              <a:t>Python</a:t>
            </a:r>
            <a:r>
              <a:rPr lang="it-IT" sz="2000" dirty="0"/>
              <a:t> «</a:t>
            </a:r>
            <a:r>
              <a:rPr lang="it-IT" sz="2000" dirty="0" err="1"/>
              <a:t>Scipy.fftpack</a:t>
            </a:r>
            <a:r>
              <a:rPr lang="it-IT" sz="2000" dirty="0"/>
              <a:t>»</a:t>
            </a:r>
            <a:r>
              <a:rPr lang="it-IT" sz="2000" baseline="30000" dirty="0">
                <a:solidFill>
                  <a:srgbClr val="FF0000"/>
                </a:solidFill>
              </a:rPr>
              <a:t>[4] </a:t>
            </a:r>
            <a:endParaRPr lang="it-IT" sz="2000" dirty="0"/>
          </a:p>
          <a:p>
            <a:pPr lvl="1"/>
            <a:endParaRPr lang="it-IT" sz="2000" i="1" dirty="0"/>
          </a:p>
          <a:p>
            <a:r>
              <a:rPr lang="it-IT" sz="2000" dirty="0"/>
              <a:t>Lo scopo principale è di valutare quanto la versione fornita dalla libreria migliori effettivamente il tempo di esecuzione rispetto alla versione originale</a:t>
            </a:r>
          </a:p>
        </p:txBody>
      </p:sp>
    </p:spTree>
    <p:extLst>
      <p:ext uri="{BB962C8B-B14F-4D97-AF65-F5344CB8AC3E}">
        <p14:creationId xmlns:p14="http://schemas.microsoft.com/office/powerpoint/2010/main" val="206832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/>
              <a:t>Confronto</a:t>
            </a:r>
            <a:endParaRPr lang="it-IT" sz="4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245346-5FE2-4D34-9DC5-1336FF9BE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316" y="2021306"/>
            <a:ext cx="6349491" cy="40037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FE83E8E-637F-4C62-92C8-F1BA1E2E5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2581246"/>
            <a:ext cx="4539447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4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Risultati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E51CA7B-6C8A-43BA-A75B-39845C45C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6" cy="3678303"/>
              </a:xfrm>
            </p:spPr>
            <p:txBody>
              <a:bodyPr>
                <a:normAutofit/>
              </a:bodyPr>
              <a:lstStyle/>
              <a:p>
                <a:r>
                  <a:rPr lang="it-IT" sz="2000" dirty="0"/>
                  <a:t>MyDCT2 è stata implementata applicando la DCT monodimensionale, che richiede tempo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/>
                  <a:t>, su righe e colonne (n) dell’input per migliorare l’efficienza algoritmica da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it-IT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/>
                  <a:t> a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it-IT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r>
                  <a:rPr lang="it-IT" sz="2000" dirty="0"/>
                  <a:t>Lo stesso è stato fatto per la DCT2 di </a:t>
                </a:r>
                <a:r>
                  <a:rPr lang="it-IT" sz="2000" dirty="0" err="1"/>
                  <a:t>Scipy</a:t>
                </a:r>
                <a:r>
                  <a:rPr lang="it-IT" sz="2000" dirty="0"/>
                  <a:t>, in quanto la libreria conteneva solo la versione monodimensionale</a:t>
                </a:r>
              </a:p>
              <a:p>
                <a:endParaRPr lang="it-IT" sz="2000" dirty="0"/>
              </a:p>
              <a:p>
                <a:r>
                  <a:rPr lang="it-IT" sz="2000" dirty="0"/>
                  <a:t>La principale differenza tra le due implementazioni risiede nel fatto che </a:t>
                </a:r>
                <a:r>
                  <a:rPr lang="it-IT" sz="2000" dirty="0" err="1"/>
                  <a:t>Scipy</a:t>
                </a:r>
                <a:r>
                  <a:rPr lang="it-IT" sz="2000" dirty="0"/>
                  <a:t> utilizza FFT </a:t>
                </a:r>
                <a:r>
                  <a:rPr lang="it-IT" sz="2000" i="1" dirty="0"/>
                  <a:t>(Fast Fourier </a:t>
                </a:r>
                <a:r>
                  <a:rPr lang="it-IT" sz="2000" i="1" dirty="0" err="1"/>
                  <a:t>Transform</a:t>
                </a:r>
                <a:r>
                  <a:rPr lang="it-IT" sz="2000" i="1" dirty="0"/>
                  <a:t>) </a:t>
                </a:r>
                <a:r>
                  <a:rPr lang="it-IT" sz="2000" dirty="0"/>
                  <a:t>per eseguire DCT,  abbassando così il costo teorico da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it-IT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/>
                  <a:t> ad un costo approssimato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it-IT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E51CA7B-6C8A-43BA-A75B-39845C45C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6" cy="3678303"/>
              </a:xfrm>
              <a:blipFill>
                <a:blip r:embed="rId3"/>
                <a:stretch>
                  <a:fillRect l="-276" t="-29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96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Risultati –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E51CA7B-6C8A-43BA-A75B-39845C45C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69526" y="2180496"/>
                <a:ext cx="6041281" cy="3678303"/>
              </a:xfrm>
            </p:spPr>
            <p:txBody>
              <a:bodyPr>
                <a:normAutofit/>
              </a:bodyPr>
              <a:lstStyle/>
              <a:p>
                <a:r>
                  <a:rPr lang="it-IT" sz="2000" dirty="0"/>
                  <a:t>Come possiamo notare dal grafico, i tempi raccolti nell’esecuzione della funzione MyDCT2 seguono lo stesso andamento di una curva 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 dirty="0"/>
                  <a:t>, coerentemente al suo andamento teorico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it-IT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000" dirty="0"/>
              </a:p>
              <a:p>
                <a:r>
                  <a:rPr lang="it-IT" sz="2000" dirty="0"/>
                  <a:t>Calcolando la cross-</a:t>
                </a:r>
                <a:r>
                  <a:rPr lang="it-IT" sz="2000" dirty="0" err="1"/>
                  <a:t>correlation</a:t>
                </a:r>
                <a:r>
                  <a:rPr lang="it-IT" sz="2000" baseline="30000" dirty="0">
                    <a:solidFill>
                      <a:srgbClr val="FF0000"/>
                    </a:solidFill>
                  </a:rPr>
                  <a:t> [5]</a:t>
                </a:r>
                <a:r>
                  <a:rPr lang="it-IT" sz="2000" dirty="0"/>
                  <a:t> tra le due serie, infatti, essa risulta uguale a 0.9996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E51CA7B-6C8A-43BA-A75B-39845C45C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9526" y="2180496"/>
                <a:ext cx="6041281" cy="3678303"/>
              </a:xfrm>
              <a:blipFill>
                <a:blip r:embed="rId3"/>
                <a:stretch>
                  <a:fillRect l="-6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892442FA-7546-43F4-A2FE-1820DBA04E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028390"/>
              </p:ext>
            </p:extLst>
          </p:nvPr>
        </p:nvGraphicFramePr>
        <p:xfrm>
          <a:off x="579006" y="2180496"/>
          <a:ext cx="4990520" cy="3678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4660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0005-F2B6-45E8-9C8E-068EAE36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592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Risultati –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E51CA7B-6C8A-43BA-A75B-39845C45C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69526" y="2180496"/>
                <a:ext cx="6041281" cy="3678303"/>
              </a:xfrm>
            </p:spPr>
            <p:txBody>
              <a:bodyPr>
                <a:normAutofit/>
              </a:bodyPr>
              <a:lstStyle/>
              <a:p>
                <a:r>
                  <a:rPr lang="it-IT" sz="2000" dirty="0"/>
                  <a:t>Come possiamo notare dal grafico, inizialmente i tempi raccolti nell’esecuzione della funzione</a:t>
                </a:r>
                <a:br>
                  <a:rPr lang="it-IT" sz="2000" dirty="0"/>
                </a:br>
                <a:r>
                  <a:rPr lang="it-IT" sz="2000" dirty="0"/>
                  <a:t>Scipy-DCT2 non seguono esattamente l’andamento teorico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it-IT" sz="2000" dirty="0"/>
              </a:p>
              <a:p>
                <a:r>
                  <a:rPr lang="it-IT" sz="2000" dirty="0"/>
                  <a:t>Quando n inizia a crescere, invece, gli andamenti tendono ad avvicinarsi e mantenere lo stesso trend</a:t>
                </a:r>
              </a:p>
              <a:p>
                <a:r>
                  <a:rPr lang="it-IT" sz="2000" dirty="0"/>
                  <a:t>Nonostante la discrepanza iniziale tra i valori, a cross-</a:t>
                </a:r>
                <a:r>
                  <a:rPr lang="it-IT" sz="2000" dirty="0" err="1"/>
                  <a:t>correlation</a:t>
                </a:r>
                <a:r>
                  <a:rPr lang="it-IT" sz="2000" dirty="0"/>
                  <a:t> tra le due serie risulta uguale a 0.9936</a:t>
                </a:r>
              </a:p>
              <a:p>
                <a:pPr marL="0" indent="0">
                  <a:buNone/>
                </a:pPr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E51CA7B-6C8A-43BA-A75B-39845C45C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9526" y="2180496"/>
                <a:ext cx="6041281" cy="3678303"/>
              </a:xfrm>
              <a:blipFill>
                <a:blip r:embed="rId3"/>
                <a:stretch>
                  <a:fillRect l="-605" r="-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892442FA-7546-43F4-A2FE-1820DBA04E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406247"/>
              </p:ext>
            </p:extLst>
          </p:nvPr>
        </p:nvGraphicFramePr>
        <p:xfrm>
          <a:off x="581192" y="2180496"/>
          <a:ext cx="4990234" cy="3678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627030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i">
  <a:themeElements>
    <a:clrScheme name="Dividend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i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i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Dividendi</Template>
  <TotalTime>2311</TotalTime>
  <Words>1767</Words>
  <Application>Microsoft Office PowerPoint</Application>
  <PresentationFormat>Widescreen</PresentationFormat>
  <Paragraphs>143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Cambria Math</vt:lpstr>
      <vt:lpstr>Corbel</vt:lpstr>
      <vt:lpstr>Gill Sans MT</vt:lpstr>
      <vt:lpstr>Wingdings 2</vt:lpstr>
      <vt:lpstr>Dividendi</vt:lpstr>
      <vt:lpstr>Compressione di immagini tramite la DCT</vt:lpstr>
      <vt:lpstr>introduzione</vt:lpstr>
      <vt:lpstr>Parte 1 – dct2</vt:lpstr>
      <vt:lpstr>dct2</vt:lpstr>
      <vt:lpstr>obiettivi</vt:lpstr>
      <vt:lpstr>Confronto</vt:lpstr>
      <vt:lpstr>Risultati - 1</vt:lpstr>
      <vt:lpstr>Risultati – 2</vt:lpstr>
      <vt:lpstr>Risultati – 3</vt:lpstr>
      <vt:lpstr>Parte 2 – manipolazione delle frequenze</vt:lpstr>
      <vt:lpstr>immagini digitali e frequenze</vt:lpstr>
      <vt:lpstr>obiettivi</vt:lpstr>
      <vt:lpstr>Interfaccia grafica </vt:lpstr>
      <vt:lpstr>Esempio 1 - Smoothing</vt:lpstr>
      <vt:lpstr>Esempio 2 - sharpening</vt:lpstr>
      <vt:lpstr>Risultai</vt:lpstr>
      <vt:lpstr>Bibliografia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Compressione di immagini tramite la DCT</dc:title>
  <dc:creator>Francesco</dc:creator>
  <cp:lastModifiedBy>Andrea Spreafico</cp:lastModifiedBy>
  <cp:revision>89</cp:revision>
  <dcterms:created xsi:type="dcterms:W3CDTF">2018-05-25T07:45:04Z</dcterms:created>
  <dcterms:modified xsi:type="dcterms:W3CDTF">2018-06-07T13:27:27Z</dcterms:modified>
</cp:coreProperties>
</file>